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2" r:id="rId5"/>
    <p:sldId id="263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2" r:id="rId27"/>
    <p:sldId id="2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964E"/>
    <a:srgbClr val="3A2A19"/>
    <a:srgbClr val="6C6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234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047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6662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3682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8594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1335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3937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0306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585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692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043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356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488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821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533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871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907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E1C5F99-C828-4C0E-A414-2F991D7F3B6B}" type="datetimeFigureOut">
              <a:rPr lang="es-CL" smtClean="0"/>
              <a:t>07-07-2019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F42CE-5CCB-40FF-97DC-33E49113FD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5992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6.png"/><Relationship Id="rId4" Type="http://schemas.openxmlformats.org/officeDocument/2006/relationships/image" Target="../media/image8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A584E-A631-47E6-A42D-2B5F44C85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346364"/>
            <a:ext cx="8825658" cy="2089599"/>
          </a:xfrm>
        </p:spPr>
        <p:txBody>
          <a:bodyPr/>
          <a:lstStyle/>
          <a:p>
            <a:pPr algn="ctr"/>
            <a:r>
              <a:rPr lang="es-C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Nutrientes en los Alimentos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5454A29C-62EA-4535-96D2-1FABE5AE8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6107417"/>
            <a:ext cx="8825658" cy="515056"/>
          </a:xfrm>
        </p:spPr>
        <p:txBody>
          <a:bodyPr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 Descifrando los Alimentos</a:t>
            </a:r>
          </a:p>
        </p:txBody>
      </p:sp>
      <p:pic>
        <p:nvPicPr>
          <p:cNvPr id="1026" name="Picture 2" descr="Resultado de imagen para nutrientes">
            <a:extLst>
              <a:ext uri="{FF2B5EF4-FFF2-40B4-BE49-F238E27FC236}">
                <a16:creationId xmlns:a16="http://schemas.microsoft.com/office/drawing/2014/main" id="{B9DA7291-8E5A-4A19-A3F9-835195E22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8857" l="3000" r="98000">
                        <a14:foregroundMark x1="19714" y1="41905" x2="39857" y2="77905"/>
                        <a14:foregroundMark x1="53571" y1="76952" x2="64286" y2="6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16" y="2604655"/>
            <a:ext cx="4303568" cy="32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870" y="732738"/>
            <a:ext cx="126807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4702" y="950762"/>
            <a:ext cx="9404723" cy="810040"/>
          </a:xfrm>
        </p:spPr>
        <p:txBody>
          <a:bodyPr/>
          <a:lstStyle/>
          <a:p>
            <a:r>
              <a:rPr lang="es-ES" sz="3200" i="1" dirty="0"/>
              <a:t>Grasas saturadas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2780" y="2052918"/>
            <a:ext cx="10409665" cy="4195481"/>
          </a:xfrm>
        </p:spPr>
        <p:txBody>
          <a:bodyPr/>
          <a:lstStyle/>
          <a:p>
            <a:pPr algn="just"/>
            <a:r>
              <a:rPr lang="es-ES" dirty="0"/>
              <a:t>Se caracterizan por ser grasas sólidas a temperatura ambiente. Generalmente son de origen animal, a excepción del aceite de coco y aceite de palma. Si se consumen en exceso, generan riesgos de sufrir enfermedades al corazón.</a:t>
            </a:r>
          </a:p>
          <a:p>
            <a:pPr algn="just"/>
            <a:r>
              <a:rPr lang="es-ES" dirty="0"/>
              <a:t>Algunos ejemplos son: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61800B9-94C6-4CCC-A55C-32A690BDF657}"/>
              </a:ext>
            </a:extLst>
          </p:cNvPr>
          <p:cNvSpPr/>
          <p:nvPr/>
        </p:nvSpPr>
        <p:spPr>
          <a:xfrm>
            <a:off x="1057298" y="5668224"/>
            <a:ext cx="1648691" cy="11010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Lácteos (leches, quesos, mantequillas, cremas, </a:t>
            </a:r>
            <a:r>
              <a:rPr lang="es-CL" sz="1400" dirty="0" err="1">
                <a:solidFill>
                  <a:schemeClr val="tx1"/>
                </a:solidFill>
              </a:rPr>
              <a:t>etc</a:t>
            </a:r>
            <a:r>
              <a:rPr lang="es-CL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8C204A1-0720-405D-89A6-18B4F3B8203C}"/>
              </a:ext>
            </a:extLst>
          </p:cNvPr>
          <p:cNvSpPr/>
          <p:nvPr/>
        </p:nvSpPr>
        <p:spPr>
          <a:xfrm>
            <a:off x="3632373" y="5702560"/>
            <a:ext cx="1648691" cy="8656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Carnes (</a:t>
            </a:r>
            <a:r>
              <a:rPr lang="es-CL" sz="1400" dirty="0" err="1">
                <a:solidFill>
                  <a:schemeClr val="tx1"/>
                </a:solidFill>
              </a:rPr>
              <a:t>sobretodo</a:t>
            </a:r>
            <a:r>
              <a:rPr lang="es-CL" sz="1400" dirty="0">
                <a:solidFill>
                  <a:schemeClr val="tx1"/>
                </a:solidFill>
              </a:rPr>
              <a:t> parte blanca)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FD10F75-6CFB-4DBD-A0C0-5E472B6B8EFD}"/>
              </a:ext>
            </a:extLst>
          </p:cNvPr>
          <p:cNvSpPr/>
          <p:nvPr/>
        </p:nvSpPr>
        <p:spPr>
          <a:xfrm>
            <a:off x="6072642" y="6078163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Aceite de Coco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B4CEC62-1C04-4E15-9A39-B3E901A1B45E}"/>
              </a:ext>
            </a:extLst>
          </p:cNvPr>
          <p:cNvSpPr/>
          <p:nvPr/>
        </p:nvSpPr>
        <p:spPr>
          <a:xfrm>
            <a:off x="9035198" y="6072062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Comida Rápida</a:t>
            </a:r>
          </a:p>
        </p:txBody>
      </p:sp>
      <p:pic>
        <p:nvPicPr>
          <p:cNvPr id="15" name="Picture 2" descr="Resultado de imagen para lÃ¡cteos">
            <a:extLst>
              <a:ext uri="{FF2B5EF4-FFF2-40B4-BE49-F238E27FC236}">
                <a16:creationId xmlns:a16="http://schemas.microsoft.com/office/drawing/2014/main" id="{2B57C034-7173-4F53-848A-0B409BA6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4" y="3849934"/>
            <a:ext cx="1861198" cy="169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Resultado de imagen para carnes">
            <a:extLst>
              <a:ext uri="{FF2B5EF4-FFF2-40B4-BE49-F238E27FC236}">
                <a16:creationId xmlns:a16="http://schemas.microsoft.com/office/drawing/2014/main" id="{6C47CEB3-EF86-46F1-91C6-5E46A002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74" y="3849934"/>
            <a:ext cx="2261798" cy="169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6" descr="Resultado de imagen para aceite de coco">
            <a:extLst>
              <a:ext uri="{FF2B5EF4-FFF2-40B4-BE49-F238E27FC236}">
                <a16:creationId xmlns:a16="http://schemas.microsoft.com/office/drawing/2014/main" id="{36B8850A-B67E-4C6E-9E50-83DE7A80F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5" t="4641" r="20437" b="3624"/>
          <a:stretch/>
        </p:blipFill>
        <p:spPr bwMode="auto">
          <a:xfrm>
            <a:off x="6216643" y="3675160"/>
            <a:ext cx="1360690" cy="202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10" descr="Resultado de imagen para comida chatarra">
            <a:extLst>
              <a:ext uri="{FF2B5EF4-FFF2-40B4-BE49-F238E27FC236}">
                <a16:creationId xmlns:a16="http://schemas.microsoft.com/office/drawing/2014/main" id="{D8340B69-17E0-4AF3-825C-A01468ED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169" y="3820408"/>
            <a:ext cx="3180661" cy="1792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3243" y="459991"/>
            <a:ext cx="125588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54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4702" y="2052918"/>
            <a:ext cx="11153225" cy="4195481"/>
          </a:xfrm>
        </p:spPr>
        <p:txBody>
          <a:bodyPr/>
          <a:lstStyle/>
          <a:p>
            <a:pPr algn="just"/>
            <a:r>
              <a:rPr lang="es-ES" dirty="0"/>
              <a:t>Estos alimentos tienden a ser líquidos a temperatura ambiente, aunque hay excepciones. Generalmente son de origen vegetal y ayudan a prevenir las enfermedades del corazón. Algunos ejemplos son: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96AA1BF-5FD9-4F7F-B6CC-9D406E66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02" y="950762"/>
            <a:ext cx="9404723" cy="905747"/>
          </a:xfrm>
        </p:spPr>
        <p:txBody>
          <a:bodyPr/>
          <a:lstStyle/>
          <a:p>
            <a:r>
              <a:rPr lang="es-ES" sz="3200" i="1" dirty="0"/>
              <a:t>Grasas Insaturadas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71120FC-4A18-4EA9-9472-1514646A686D}"/>
              </a:ext>
            </a:extLst>
          </p:cNvPr>
          <p:cNvSpPr/>
          <p:nvPr/>
        </p:nvSpPr>
        <p:spPr>
          <a:xfrm>
            <a:off x="638973" y="5208066"/>
            <a:ext cx="1557594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Aceitunas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C9FD054-330A-4A3D-B0CE-413B6ED89FF5}"/>
              </a:ext>
            </a:extLst>
          </p:cNvPr>
          <p:cNvSpPr/>
          <p:nvPr/>
        </p:nvSpPr>
        <p:spPr>
          <a:xfrm>
            <a:off x="5034829" y="5208067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Aceites (todo tipo)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CD4A3C6-C36A-45A5-AE1A-1F0175C1D902}"/>
              </a:ext>
            </a:extLst>
          </p:cNvPr>
          <p:cNvSpPr/>
          <p:nvPr/>
        </p:nvSpPr>
        <p:spPr>
          <a:xfrm>
            <a:off x="7445107" y="5231832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Frutos Secos</a:t>
            </a:r>
          </a:p>
        </p:txBody>
      </p:sp>
      <p:pic>
        <p:nvPicPr>
          <p:cNvPr id="11" name="Picture 2" descr="Resultado de imagen para aceitunas">
            <a:extLst>
              <a:ext uri="{FF2B5EF4-FFF2-40B4-BE49-F238E27FC236}">
                <a16:creationId xmlns:a16="http://schemas.microsoft.com/office/drawing/2014/main" id="{37CEC20E-946A-41A4-A701-CEABE5575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11233" r="7910" b="7910"/>
          <a:stretch/>
        </p:blipFill>
        <p:spPr bwMode="auto">
          <a:xfrm>
            <a:off x="684522" y="3733237"/>
            <a:ext cx="1466496" cy="10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sultado de imagen para palta">
            <a:extLst>
              <a:ext uri="{FF2B5EF4-FFF2-40B4-BE49-F238E27FC236}">
                <a16:creationId xmlns:a16="http://schemas.microsoft.com/office/drawing/2014/main" id="{57FA0312-2EA1-429A-AD66-BC09BF319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399" y="3701630"/>
            <a:ext cx="2083765" cy="11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sultado de imagen para aceite de oliva">
            <a:extLst>
              <a:ext uri="{FF2B5EF4-FFF2-40B4-BE49-F238E27FC236}">
                <a16:creationId xmlns:a16="http://schemas.microsoft.com/office/drawing/2014/main" id="{ACE5168B-53CC-4674-A2E2-C9B5E2EB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02" y="3367441"/>
            <a:ext cx="2186340" cy="1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Resultado de imagen para pescado">
            <a:extLst>
              <a:ext uri="{FF2B5EF4-FFF2-40B4-BE49-F238E27FC236}">
                <a16:creationId xmlns:a16="http://schemas.microsoft.com/office/drawing/2014/main" id="{C8619B3D-C349-4F9D-AE1A-322ED669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01" y="3546263"/>
            <a:ext cx="1972524" cy="153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para frutos secos">
            <a:extLst>
              <a:ext uri="{FF2B5EF4-FFF2-40B4-BE49-F238E27FC236}">
                <a16:creationId xmlns:a16="http://schemas.microsoft.com/office/drawing/2014/main" id="{7BF35C27-A0B3-435E-BC85-D5771D44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07" y="3501825"/>
            <a:ext cx="1702293" cy="153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D86776F8-3605-4E12-8517-6C1A42670636}"/>
              </a:ext>
            </a:extLst>
          </p:cNvPr>
          <p:cNvSpPr/>
          <p:nvPr/>
        </p:nvSpPr>
        <p:spPr>
          <a:xfrm>
            <a:off x="2707484" y="5210961"/>
            <a:ext cx="1557594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Palta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82F00-4726-43ED-800E-0C6433D7DC50}"/>
              </a:ext>
            </a:extLst>
          </p:cNvPr>
          <p:cNvSpPr/>
          <p:nvPr/>
        </p:nvSpPr>
        <p:spPr>
          <a:xfrm>
            <a:off x="9658317" y="5231831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Pescados</a:t>
            </a:r>
          </a:p>
        </p:txBody>
      </p:sp>
      <p:sp>
        <p:nvSpPr>
          <p:cNvPr id="4" name="Rayo 3"/>
          <p:cNvSpPr/>
          <p:nvPr/>
        </p:nvSpPr>
        <p:spPr>
          <a:xfrm>
            <a:off x="10069425" y="393942"/>
            <a:ext cx="1237583" cy="96167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926764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406B1-18CC-4C31-BF4F-327A037F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2884279"/>
            <a:ext cx="8825657" cy="1089441"/>
          </a:xfrm>
        </p:spPr>
        <p:txBody>
          <a:bodyPr/>
          <a:lstStyle/>
          <a:p>
            <a:pPr algn="ctr"/>
            <a:r>
              <a:rPr lang="es-CL" sz="5400" b="1" dirty="0"/>
              <a:t>Micronutrientes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343" y="430278"/>
            <a:ext cx="1097375" cy="1103472"/>
          </a:xfrm>
          <a:prstGeom prst="rect">
            <a:avLst/>
          </a:prstGeom>
        </p:spPr>
      </p:pic>
      <p:pic>
        <p:nvPicPr>
          <p:cNvPr id="4" name="Micronutrientes">
            <a:hlinkClick r:id="" action="ppaction://media"/>
            <a:extLst>
              <a:ext uri="{FF2B5EF4-FFF2-40B4-BE49-F238E27FC236}">
                <a16:creationId xmlns:a16="http://schemas.microsoft.com/office/drawing/2014/main" id="{FC9B1D0E-9F6F-469F-BC2D-AA9C325E0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02" y="6258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699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00C2C-DC98-4DA2-A333-C4FE37472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3464"/>
          </a:xfrm>
        </p:spPr>
        <p:txBody>
          <a:bodyPr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Vitaminas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609E73-7799-40FD-B855-E2E6C91DF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09" y="2975467"/>
            <a:ext cx="10764982" cy="3316152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Son nutrientes que no aportan energía (calorías) al consumirlos, pero son fundamentales para que el organismo pueda adquirir esta energía.  A diferencia de los macronutrientes, necesitan ser consumidas en pequeñas cantidades. Se caracterizan por ser esenciales (el cuerpo no las produce) a excepción de la vitamina K y D. Se pueden clasificar en:</a:t>
            </a:r>
          </a:p>
          <a:p>
            <a:pPr lvl="2" algn="just"/>
            <a:r>
              <a:rPr lang="es-CL" sz="2000" dirty="0"/>
              <a:t>Vitaminas liposolubles</a:t>
            </a:r>
          </a:p>
          <a:p>
            <a:pPr lvl="2" algn="just"/>
            <a:r>
              <a:rPr lang="es-CL" sz="2000" dirty="0"/>
              <a:t>Vitaminas Hidrosolubles</a:t>
            </a:r>
          </a:p>
          <a:p>
            <a:pPr algn="just"/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A59C18-A159-42CA-BA7F-85B7CCD641F4}"/>
              </a:ext>
            </a:extLst>
          </p:cNvPr>
          <p:cNvSpPr txBox="1">
            <a:spLocks/>
          </p:cNvSpPr>
          <p:nvPr/>
        </p:nvSpPr>
        <p:spPr>
          <a:xfrm>
            <a:off x="438293" y="227520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2800" dirty="0"/>
              <a:t>- Características: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8101" y="332714"/>
            <a:ext cx="1097375" cy="1103472"/>
          </a:xfrm>
          <a:prstGeom prst="rect">
            <a:avLst/>
          </a:prstGeom>
        </p:spPr>
      </p:pic>
      <p:pic>
        <p:nvPicPr>
          <p:cNvPr id="6" name="Vitaminas">
            <a:hlinkClick r:id="" action="ppaction://media"/>
            <a:extLst>
              <a:ext uri="{FF2B5EF4-FFF2-40B4-BE49-F238E27FC236}">
                <a16:creationId xmlns:a16="http://schemas.microsoft.com/office/drawing/2014/main" id="{04AFF941-DCF7-4E68-9EDE-8AF4D631F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146" y="6161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25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4702" y="950762"/>
            <a:ext cx="9404723" cy="810040"/>
          </a:xfrm>
        </p:spPr>
        <p:txBody>
          <a:bodyPr/>
          <a:lstStyle/>
          <a:p>
            <a:r>
              <a:rPr lang="es-ES" sz="3200" i="1" dirty="0"/>
              <a:t>Vitaminas Liposolubles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2780" y="2052918"/>
            <a:ext cx="10409665" cy="4195481"/>
          </a:xfrm>
        </p:spPr>
        <p:txBody>
          <a:bodyPr/>
          <a:lstStyle/>
          <a:p>
            <a:pPr algn="just"/>
            <a:r>
              <a:rPr lang="es-ES" dirty="0"/>
              <a:t>Para ser absorbidas deben estar asociadas con lípidos o grasas. Tienen la característica de almacenarse en el cuerpo, por lo que, se puede generar un exceso de estas y producir algunas enfermedades. Las vitaminas liposolubles son: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2829A7E-C1C4-4BFA-840F-C0CF36667857}"/>
              </a:ext>
            </a:extLst>
          </p:cNvPr>
          <p:cNvSpPr/>
          <p:nvPr/>
        </p:nvSpPr>
        <p:spPr>
          <a:xfrm>
            <a:off x="216147" y="3655741"/>
            <a:ext cx="2911642" cy="2882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L" sz="1000" b="1" dirty="0">
              <a:solidFill>
                <a:schemeClr val="accent1"/>
              </a:solidFill>
            </a:endParaRPr>
          </a:p>
          <a:p>
            <a:pPr algn="ctr"/>
            <a:r>
              <a:rPr lang="es-CL" b="1" dirty="0">
                <a:solidFill>
                  <a:schemeClr val="accent1"/>
                </a:solidFill>
              </a:rPr>
              <a:t>Vitamina A</a:t>
            </a:r>
          </a:p>
          <a:p>
            <a:pPr algn="ctr"/>
            <a:endParaRPr lang="es-CL" b="1" dirty="0">
              <a:solidFill>
                <a:schemeClr val="accent1"/>
              </a:solidFill>
            </a:endParaRPr>
          </a:p>
          <a:p>
            <a:pPr algn="ctr"/>
            <a:r>
              <a:rPr lang="es-CL" dirty="0">
                <a:solidFill>
                  <a:schemeClr val="accent1"/>
                </a:solidFill>
              </a:rPr>
              <a:t>Cumple funciones en la visión, crecimiento de los huesos, funciones en las células y el sistema inmune.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6493169-C58E-425D-8D18-D4B787FA017C}"/>
              </a:ext>
            </a:extLst>
          </p:cNvPr>
          <p:cNvSpPr/>
          <p:nvPr/>
        </p:nvSpPr>
        <p:spPr>
          <a:xfrm>
            <a:off x="6412032" y="3641850"/>
            <a:ext cx="3091179" cy="2882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L" sz="1000" b="1" dirty="0">
              <a:solidFill>
                <a:schemeClr val="accent1"/>
              </a:solidFill>
            </a:endParaRPr>
          </a:p>
          <a:p>
            <a:pPr algn="ctr"/>
            <a:r>
              <a:rPr lang="es-CL" b="1" dirty="0">
                <a:solidFill>
                  <a:schemeClr val="accent1"/>
                </a:solidFill>
              </a:rPr>
              <a:t>Vitamina D</a:t>
            </a:r>
          </a:p>
          <a:p>
            <a:pPr algn="ctr"/>
            <a:endParaRPr lang="es-CL" b="1" dirty="0">
              <a:solidFill>
                <a:schemeClr val="accent1"/>
              </a:solidFill>
            </a:endParaRPr>
          </a:p>
          <a:p>
            <a:pPr algn="ctr"/>
            <a:r>
              <a:rPr lang="es-CL" dirty="0">
                <a:solidFill>
                  <a:schemeClr val="accent1"/>
                </a:solidFill>
              </a:rPr>
              <a:t>Vitamina que produce el cuerpo tras la exposición al sol, aunque también se adquiere de los alimentos. Es importante para la absorción del calcio.</a:t>
            </a:r>
          </a:p>
        </p:txBody>
      </p:sp>
      <p:pic>
        <p:nvPicPr>
          <p:cNvPr id="9" name="Picture 2" descr="Imagen relacionada">
            <a:extLst>
              <a:ext uri="{FF2B5EF4-FFF2-40B4-BE49-F238E27FC236}">
                <a16:creationId xmlns:a16="http://schemas.microsoft.com/office/drawing/2014/main" id="{BC288299-013D-4AC9-B248-66AF1E1B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862" l="0" r="100000">
                        <a14:foregroundMark x1="8600" y1="4843" x2="92600" y2="73608"/>
                        <a14:foregroundMark x1="8800" y1="81598" x2="16800" y2="6295"/>
                        <a14:foregroundMark x1="6600" y1="70460" x2="95600" y2="1453"/>
                        <a14:foregroundMark x1="17800" y1="6538" x2="75600" y2="14528"/>
                        <a14:foregroundMark x1="91600" y1="15496" x2="82000" y2="81114"/>
                        <a14:foregroundMark x1="78200" y1="80872" x2="2600" y2="58838"/>
                        <a14:foregroundMark x1="8800" y1="82567" x2="49000" y2="79177"/>
                        <a14:foregroundMark x1="8200" y1="86441" x2="4600" y2="74576"/>
                        <a14:foregroundMark x1="56600" y1="55932" x2="29800" y2="69976"/>
                        <a14:foregroundMark x1="71400" y1="68765" x2="56600" y2="6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77"/>
          <a:stretch/>
        </p:blipFill>
        <p:spPr bwMode="auto">
          <a:xfrm>
            <a:off x="3232559" y="4040710"/>
            <a:ext cx="2723175" cy="19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A64CE41-CB08-40CF-BFA9-8CE55F68D7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705"/>
          <a:stretch/>
        </p:blipFill>
        <p:spPr>
          <a:xfrm>
            <a:off x="9607981" y="4102731"/>
            <a:ext cx="2282131" cy="198893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D1A68DE-AD82-47D6-A82F-DAF99CE51BC2}"/>
              </a:ext>
            </a:extLst>
          </p:cNvPr>
          <p:cNvSpPr/>
          <p:nvPr/>
        </p:nvSpPr>
        <p:spPr>
          <a:xfrm>
            <a:off x="5322591" y="5794943"/>
            <a:ext cx="633143" cy="2245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97700D0-F0DA-4442-8434-6A914F6C6CD3}"/>
              </a:ext>
            </a:extLst>
          </p:cNvPr>
          <p:cNvSpPr/>
          <p:nvPr/>
        </p:nvSpPr>
        <p:spPr>
          <a:xfrm>
            <a:off x="11217215" y="5907237"/>
            <a:ext cx="633143" cy="1802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33CF0A8-3828-4BEE-921D-429EC48C5AFD}"/>
              </a:ext>
            </a:extLst>
          </p:cNvPr>
          <p:cNvCxnSpPr/>
          <p:nvPr/>
        </p:nvCxnSpPr>
        <p:spPr>
          <a:xfrm>
            <a:off x="6180221" y="3344779"/>
            <a:ext cx="0" cy="31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358" y="399026"/>
            <a:ext cx="1097375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4634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4702" y="950762"/>
            <a:ext cx="9404723" cy="810040"/>
          </a:xfrm>
        </p:spPr>
        <p:txBody>
          <a:bodyPr/>
          <a:lstStyle/>
          <a:p>
            <a:r>
              <a:rPr lang="es-ES" sz="3200" i="1" dirty="0"/>
              <a:t>Vitaminas Liposolubles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2780" y="2052918"/>
            <a:ext cx="10409665" cy="4195481"/>
          </a:xfrm>
        </p:spPr>
        <p:txBody>
          <a:bodyPr/>
          <a:lstStyle/>
          <a:p>
            <a:pPr algn="just"/>
            <a:r>
              <a:rPr lang="es-ES" dirty="0"/>
              <a:t>Para ser absorbidas deben estar asociadas con lípidos o grasas. Tienen la característica de almacenarse en el cuerpo, por lo que, se puede generar un exceso de estas y producir algunas enfermedades. Las vitaminas liposolubles son: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B3F18A64-4595-4F9F-90C3-89E485F27751}"/>
              </a:ext>
            </a:extLst>
          </p:cNvPr>
          <p:cNvSpPr/>
          <p:nvPr/>
        </p:nvSpPr>
        <p:spPr>
          <a:xfrm>
            <a:off x="381724" y="3593720"/>
            <a:ext cx="2911642" cy="2882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L" sz="1000" b="1" dirty="0">
              <a:solidFill>
                <a:schemeClr val="accent1"/>
              </a:solidFill>
            </a:endParaRPr>
          </a:p>
          <a:p>
            <a:pPr algn="ctr"/>
            <a:r>
              <a:rPr lang="es-CL" b="1" dirty="0">
                <a:solidFill>
                  <a:schemeClr val="accent1"/>
                </a:solidFill>
              </a:rPr>
              <a:t>Vitamina E</a:t>
            </a:r>
          </a:p>
          <a:p>
            <a:pPr algn="ctr"/>
            <a:endParaRPr lang="es-CL" b="1" dirty="0">
              <a:solidFill>
                <a:schemeClr val="accent1"/>
              </a:solidFill>
            </a:endParaRPr>
          </a:p>
          <a:p>
            <a:pPr algn="ctr"/>
            <a:r>
              <a:rPr lang="es-CL" dirty="0">
                <a:solidFill>
                  <a:schemeClr val="accent1"/>
                </a:solidFill>
              </a:rPr>
              <a:t>Es antioxidante, es decir, elimina productos de desechos del cuerpo. Cumple funciones en el sistema inmune y metabolismo.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A822DD8-61CD-4B87-B298-50285132514B}"/>
              </a:ext>
            </a:extLst>
          </p:cNvPr>
          <p:cNvSpPr/>
          <p:nvPr/>
        </p:nvSpPr>
        <p:spPr>
          <a:xfrm>
            <a:off x="6298875" y="3587081"/>
            <a:ext cx="2911642" cy="2882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L" sz="1000" b="1" dirty="0">
              <a:solidFill>
                <a:schemeClr val="accent1"/>
              </a:solidFill>
            </a:endParaRPr>
          </a:p>
          <a:p>
            <a:pPr algn="ctr"/>
            <a:r>
              <a:rPr lang="es-CL" b="1" dirty="0">
                <a:solidFill>
                  <a:schemeClr val="accent1"/>
                </a:solidFill>
              </a:rPr>
              <a:t>Vitamina K</a:t>
            </a:r>
          </a:p>
          <a:p>
            <a:pPr algn="ctr"/>
            <a:endParaRPr lang="es-CL" b="1" dirty="0">
              <a:solidFill>
                <a:schemeClr val="accent1"/>
              </a:solidFill>
            </a:endParaRPr>
          </a:p>
          <a:p>
            <a:pPr algn="ctr"/>
            <a:r>
              <a:rPr lang="es-CL" dirty="0">
                <a:solidFill>
                  <a:schemeClr val="accent1"/>
                </a:solidFill>
              </a:rPr>
              <a:t>Puede ser producida por bacterias intestinales. Ayuda al cuerpo a producir huesos y tejidos. Ayuda a coagular la sangre</a:t>
            </a:r>
          </a:p>
        </p:txBody>
      </p:sp>
      <p:pic>
        <p:nvPicPr>
          <p:cNvPr id="22" name="Picture 2" descr="Imagen relacionada">
            <a:extLst>
              <a:ext uri="{FF2B5EF4-FFF2-40B4-BE49-F238E27FC236}">
                <a16:creationId xmlns:a16="http://schemas.microsoft.com/office/drawing/2014/main" id="{EB316C97-A49F-4F91-BE22-3BEA190C7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4"/>
          <a:stretch/>
        </p:blipFill>
        <p:spPr bwMode="auto">
          <a:xfrm>
            <a:off x="3453894" y="4041918"/>
            <a:ext cx="2439232" cy="18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sultado de imagen para vitamina k alimentos">
            <a:extLst>
              <a:ext uri="{FF2B5EF4-FFF2-40B4-BE49-F238E27FC236}">
                <a16:creationId xmlns:a16="http://schemas.microsoft.com/office/drawing/2014/main" id="{7478B8D2-AEA2-4F48-8BC9-C93AC95E4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 b="-1"/>
          <a:stretch/>
        </p:blipFill>
        <p:spPr bwMode="auto">
          <a:xfrm>
            <a:off x="9371045" y="4041918"/>
            <a:ext cx="2388085" cy="203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F50B3D3F-6E4C-4225-A25B-50E3A8986D68}"/>
              </a:ext>
            </a:extLst>
          </p:cNvPr>
          <p:cNvSpPr/>
          <p:nvPr/>
        </p:nvSpPr>
        <p:spPr>
          <a:xfrm>
            <a:off x="5367063" y="5794943"/>
            <a:ext cx="522082" cy="13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8DC65E1-F928-47B7-A911-3CCAB4878233}"/>
              </a:ext>
            </a:extLst>
          </p:cNvPr>
          <p:cNvCxnSpPr/>
          <p:nvPr/>
        </p:nvCxnSpPr>
        <p:spPr>
          <a:xfrm>
            <a:off x="6096000" y="3374348"/>
            <a:ext cx="0" cy="31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EFD28B8-DEEE-45D9-8B63-9FDA3C725832}"/>
              </a:ext>
            </a:extLst>
          </p:cNvPr>
          <p:cNvSpPr/>
          <p:nvPr/>
        </p:nvSpPr>
        <p:spPr>
          <a:xfrm>
            <a:off x="10358080" y="5794943"/>
            <a:ext cx="1363322" cy="2340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101" y="399026"/>
            <a:ext cx="1097375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97158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4702" y="950762"/>
            <a:ext cx="9404723" cy="810040"/>
          </a:xfrm>
        </p:spPr>
        <p:txBody>
          <a:bodyPr/>
          <a:lstStyle/>
          <a:p>
            <a:r>
              <a:rPr lang="es-ES" sz="3200" i="1" dirty="0"/>
              <a:t>Vitaminas Hidrosolubles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2780" y="2052918"/>
            <a:ext cx="10409665" cy="4195481"/>
          </a:xfrm>
        </p:spPr>
        <p:txBody>
          <a:bodyPr/>
          <a:lstStyle/>
          <a:p>
            <a:pPr algn="just"/>
            <a:r>
              <a:rPr lang="es-ES" dirty="0"/>
              <a:t>Se caracterizan porque no se almacenan en el cuerpo en gran cantidad, ya que, se eliminan a través de la orina. Las técnicas de preparación de los alimentos genera pérdida de estas vitaminas. Dentro de este grupo están: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2829A7E-C1C4-4BFA-840F-C0CF36667857}"/>
              </a:ext>
            </a:extLst>
          </p:cNvPr>
          <p:cNvSpPr/>
          <p:nvPr/>
        </p:nvSpPr>
        <p:spPr>
          <a:xfrm>
            <a:off x="460302" y="3429000"/>
            <a:ext cx="2911642" cy="3095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L" sz="1000" b="1" dirty="0">
              <a:solidFill>
                <a:schemeClr val="accent1"/>
              </a:solidFill>
            </a:endParaRPr>
          </a:p>
          <a:p>
            <a:pPr algn="ctr"/>
            <a:r>
              <a:rPr lang="es-CL" b="1" dirty="0">
                <a:solidFill>
                  <a:schemeClr val="accent1"/>
                </a:solidFill>
              </a:rPr>
              <a:t>Complejo B</a:t>
            </a:r>
          </a:p>
          <a:p>
            <a:pPr algn="ctr"/>
            <a:endParaRPr lang="es-CL" b="1" dirty="0">
              <a:solidFill>
                <a:schemeClr val="accent1"/>
              </a:solidFill>
            </a:endParaRPr>
          </a:p>
          <a:p>
            <a:pPr algn="ctr"/>
            <a:r>
              <a:rPr lang="es-CL" dirty="0">
                <a:solidFill>
                  <a:schemeClr val="accent1"/>
                </a:solidFill>
              </a:rPr>
              <a:t>Comprenden un grupo de vitaminas (B1, B2, B3, B5, B6, B7, B9 Y B12). Ayudan a que el cuerpo obtenga energía de la comida y la formación de glóbulos rojos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6493169-C58E-425D-8D18-D4B787FA017C}"/>
              </a:ext>
            </a:extLst>
          </p:cNvPr>
          <p:cNvSpPr/>
          <p:nvPr/>
        </p:nvSpPr>
        <p:spPr>
          <a:xfrm>
            <a:off x="6528062" y="3429000"/>
            <a:ext cx="3091179" cy="3095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L" sz="1000" b="1" dirty="0">
              <a:solidFill>
                <a:schemeClr val="accent1"/>
              </a:solidFill>
            </a:endParaRPr>
          </a:p>
          <a:p>
            <a:pPr algn="ctr"/>
            <a:r>
              <a:rPr lang="es-CL" b="1" dirty="0">
                <a:solidFill>
                  <a:schemeClr val="accent1"/>
                </a:solidFill>
              </a:rPr>
              <a:t>Vitamina C</a:t>
            </a:r>
          </a:p>
          <a:p>
            <a:pPr algn="ctr"/>
            <a:endParaRPr lang="es-CL" b="1" dirty="0">
              <a:solidFill>
                <a:schemeClr val="accent1"/>
              </a:solidFill>
            </a:endParaRPr>
          </a:p>
          <a:p>
            <a:pPr algn="ctr"/>
            <a:r>
              <a:rPr lang="es-CL" dirty="0">
                <a:solidFill>
                  <a:schemeClr val="accent1"/>
                </a:solidFill>
              </a:rPr>
              <a:t>Es un antioxidante. Cumple funciones importante para la piel y huesos. Promueve la cicatrización de heridas y ayuda a absorber el hierro.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33CF0A8-3828-4BEE-921D-429EC48C5AFD}"/>
              </a:ext>
            </a:extLst>
          </p:cNvPr>
          <p:cNvCxnSpPr/>
          <p:nvPr/>
        </p:nvCxnSpPr>
        <p:spPr>
          <a:xfrm>
            <a:off x="6180221" y="3344779"/>
            <a:ext cx="0" cy="31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FF600A60-EE40-424A-9F99-5525D6B48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9200" l="0" r="100000">
                        <a14:foregroundMark x1="60200" y1="8400" x2="68600" y2="11800"/>
                        <a14:foregroundMark x1="60200" y1="7400" x2="69200" y2="7400"/>
                        <a14:foregroundMark x1="61400" y1="7400" x2="59000" y2="10400"/>
                        <a14:foregroundMark x1="62600" y1="7600" x2="63600" y2="19400"/>
                        <a14:foregroundMark x1="45600" y1="14200" x2="93200" y2="12000"/>
                        <a14:foregroundMark x1="28400" y1="3400" x2="5200" y2="19800"/>
                        <a14:foregroundMark x1="5800" y1="74000" x2="78200" y2="78200"/>
                        <a14:foregroundMark x1="4400" y1="77600" x2="9400" y2="74600"/>
                        <a14:foregroundMark x1="2400" y1="69600" x2="12000" y2="77600"/>
                        <a14:foregroundMark x1="13400" y1="77000" x2="26800" y2="77000"/>
                      </a14:backgroundRemoval>
                    </a14:imgEffect>
                  </a14:imgLayer>
                </a14:imgProps>
              </a:ext>
            </a:extLst>
          </a:blip>
          <a:srcRect b="20834"/>
          <a:stretch/>
        </p:blipFill>
        <p:spPr>
          <a:xfrm>
            <a:off x="3606010" y="4045840"/>
            <a:ext cx="2351269" cy="186139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935AE2B-BB2E-4E0C-8A5C-ACCAF9CCA731}"/>
              </a:ext>
            </a:extLst>
          </p:cNvPr>
          <p:cNvSpPr/>
          <p:nvPr/>
        </p:nvSpPr>
        <p:spPr>
          <a:xfrm>
            <a:off x="5534025" y="5772149"/>
            <a:ext cx="423253" cy="1350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2" descr="Imagen relacionada">
            <a:extLst>
              <a:ext uri="{FF2B5EF4-FFF2-40B4-BE49-F238E27FC236}">
                <a16:creationId xmlns:a16="http://schemas.microsoft.com/office/drawing/2014/main" id="{3754DCF1-6ADF-44FE-B60B-31DDB0FB1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334" l="0" r="99596">
                        <a14:foregroundMark x1="21630" y1="72691" x2="89588" y2="5653"/>
                        <a14:foregroundMark x1="28087" y1="10908" x2="79580" y2="80334"/>
                        <a14:foregroundMark x1="7425" y1="51752" x2="65375" y2="7404"/>
                        <a14:foregroundMark x1="3309" y1="7962" x2="5650" y2="76831"/>
                        <a14:foregroundMark x1="7425" y1="6210" x2="89588" y2="10271"/>
                        <a14:foregroundMark x1="93785" y1="5653" x2="80145" y2="77389"/>
                        <a14:foregroundMark x1="96126" y1="70939" x2="69492" y2="24283"/>
                        <a14:foregroundMark x1="94350" y1="45303" x2="16303" y2="44745"/>
                        <a14:foregroundMark x1="94915" y1="8519" x2="84907" y2="75080"/>
                        <a14:foregroundMark x1="96126" y1="71576" x2="96691" y2="9156"/>
                        <a14:foregroundMark x1="93140" y1="3901" x2="9201" y2="2150"/>
                        <a14:foregroundMark x1="2663" y1="48806" x2="888" y2="74443"/>
                        <a14:foregroundMark x1="7990" y1="76194" x2="73688" y2="61067"/>
                        <a14:foregroundMark x1="69492" y1="77389" x2="323" y2="79697"/>
                        <a14:foregroundMark x1="64165" y1="77389" x2="86683" y2="77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75"/>
          <a:stretch/>
        </p:blipFill>
        <p:spPr bwMode="auto">
          <a:xfrm>
            <a:off x="9810432" y="4150658"/>
            <a:ext cx="2173308" cy="17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255DFC4-4DDD-482B-B528-A081E4C35033}"/>
              </a:ext>
            </a:extLst>
          </p:cNvPr>
          <p:cNvSpPr/>
          <p:nvPr/>
        </p:nvSpPr>
        <p:spPr>
          <a:xfrm>
            <a:off x="11563351" y="5772149"/>
            <a:ext cx="420390" cy="1350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strella de 7 puntas 6"/>
          <p:cNvSpPr/>
          <p:nvPr/>
        </p:nvSpPr>
        <p:spPr>
          <a:xfrm>
            <a:off x="10238705" y="409849"/>
            <a:ext cx="1081825" cy="1081825"/>
          </a:xfrm>
          <a:prstGeom prst="star7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9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00C2C-DC98-4DA2-A333-C4FE37472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3464"/>
          </a:xfrm>
        </p:spPr>
        <p:txBody>
          <a:bodyPr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Minerales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609E73-7799-40FD-B855-E2E6C91DF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09" y="2975467"/>
            <a:ext cx="10764982" cy="3316152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Al igual que las vitaminas son nutrientes que no aportan energía (calorías) al consumirlos, pero son fundamentales para que el organismo esté sano. Algunos minerales son: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A59C18-A159-42CA-BA7F-85B7CCD641F4}"/>
              </a:ext>
            </a:extLst>
          </p:cNvPr>
          <p:cNvSpPr txBox="1">
            <a:spLocks/>
          </p:cNvSpPr>
          <p:nvPr/>
        </p:nvSpPr>
        <p:spPr>
          <a:xfrm>
            <a:off x="438293" y="227520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2800" dirty="0"/>
              <a:t>- Características: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2E5750-1083-4CEC-B780-F47C65866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28" y="3910837"/>
            <a:ext cx="4061944" cy="28483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965" y="480958"/>
            <a:ext cx="1359526" cy="835224"/>
          </a:xfrm>
          <a:prstGeom prst="rect">
            <a:avLst/>
          </a:prstGeom>
        </p:spPr>
      </p:pic>
      <p:pic>
        <p:nvPicPr>
          <p:cNvPr id="7" name="Minerales">
            <a:hlinkClick r:id="" action="ppaction://media"/>
            <a:extLst>
              <a:ext uri="{FF2B5EF4-FFF2-40B4-BE49-F238E27FC236}">
                <a16:creationId xmlns:a16="http://schemas.microsoft.com/office/drawing/2014/main" id="{C45A7093-1D78-49F2-9742-0661F6FD9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146" y="6161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811" y="707025"/>
            <a:ext cx="9404723" cy="810040"/>
          </a:xfrm>
        </p:spPr>
        <p:txBody>
          <a:bodyPr/>
          <a:lstStyle/>
          <a:p>
            <a:r>
              <a:rPr lang="es-ES" sz="3200" i="1" dirty="0"/>
              <a:t>Sodio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9811" y="1861447"/>
            <a:ext cx="10716126" cy="4195481"/>
          </a:xfrm>
        </p:spPr>
        <p:txBody>
          <a:bodyPr/>
          <a:lstStyle/>
          <a:p>
            <a:pPr algn="just"/>
            <a:r>
              <a:rPr lang="es-CL" dirty="0"/>
              <a:t>Función: ayuda a la función de los nervios y músculos.  Los riñones controlan los niveles de sodio en el cuerpo, pero si se consume en exceso, se acumula generando hipertensión arterial.</a:t>
            </a:r>
          </a:p>
          <a:p>
            <a:pPr algn="just"/>
            <a:r>
              <a:rPr lang="es-CL" dirty="0"/>
              <a:t>Alimentos: sal de mesa, quesos y embutidos, alimentos ultra procesados, alimentos enlatados, caldos, sopas en sobre, entre otros.</a:t>
            </a:r>
            <a:endParaRPr lang="en-US" dirty="0"/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2D76275-7387-4EFF-A6D2-C066230CB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48" y="4490070"/>
            <a:ext cx="1896020" cy="125588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E15742-7F59-414A-BBF2-D1F7C5284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322" y="3923143"/>
            <a:ext cx="3432345" cy="21337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E7FE37D-76DB-4FB9-B1D7-92FA23F09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621" y="4154810"/>
            <a:ext cx="1859441" cy="16704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4534" y="475356"/>
            <a:ext cx="135952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6174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811" y="707025"/>
            <a:ext cx="9404723" cy="810040"/>
          </a:xfrm>
        </p:spPr>
        <p:txBody>
          <a:bodyPr/>
          <a:lstStyle/>
          <a:p>
            <a:r>
              <a:rPr lang="es-ES" sz="3200" i="1" dirty="0"/>
              <a:t>Cloro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9811" y="1629779"/>
            <a:ext cx="7283115" cy="1799222"/>
          </a:xfrm>
        </p:spPr>
        <p:txBody>
          <a:bodyPr/>
          <a:lstStyle/>
          <a:p>
            <a:r>
              <a:rPr lang="es-CL" i="1" dirty="0"/>
              <a:t>Función:</a:t>
            </a:r>
            <a:r>
              <a:rPr lang="es-CL" dirty="0"/>
              <a:t> Necesario para mantener el equilibrio de los líquidos en el cuerpo y es parte esencial de los jugos digestivos.</a:t>
            </a:r>
          </a:p>
          <a:p>
            <a:r>
              <a:rPr lang="es-CL" dirty="0"/>
              <a:t>Alimentos que lo contienen: Agua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0C2686F-3564-4BBD-8391-5DBC438B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263" y="1629778"/>
            <a:ext cx="2926566" cy="1642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12316EA-F89C-47C5-8004-8705C566BCD8}"/>
              </a:ext>
            </a:extLst>
          </p:cNvPr>
          <p:cNvCxnSpPr/>
          <p:nvPr/>
        </p:nvCxnSpPr>
        <p:spPr>
          <a:xfrm>
            <a:off x="561474" y="3769895"/>
            <a:ext cx="110048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32C96349-1C13-427C-B701-9E1AA7C46066}"/>
              </a:ext>
            </a:extLst>
          </p:cNvPr>
          <p:cNvSpPr txBox="1">
            <a:spLocks/>
          </p:cNvSpPr>
          <p:nvPr/>
        </p:nvSpPr>
        <p:spPr>
          <a:xfrm>
            <a:off x="689810" y="3926307"/>
            <a:ext cx="9404723" cy="81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200" i="1" dirty="0"/>
              <a:t>Potasio 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4D6E92A-2E61-4D7A-A4B0-F424C1CDA6F0}"/>
              </a:ext>
            </a:extLst>
          </p:cNvPr>
          <p:cNvSpPr txBox="1">
            <a:spLocks/>
          </p:cNvSpPr>
          <p:nvPr/>
        </p:nvSpPr>
        <p:spPr>
          <a:xfrm>
            <a:off x="875414" y="4625808"/>
            <a:ext cx="10152415" cy="179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s-CL" i="1" dirty="0"/>
              <a:t>Función:</a:t>
            </a:r>
            <a:r>
              <a:rPr lang="es-CL" dirty="0"/>
              <a:t> Ayuda en la función de los nervios y contracciones de los músculos.</a:t>
            </a:r>
            <a:r>
              <a:rPr lang="en-US" dirty="0"/>
              <a:t> </a:t>
            </a:r>
            <a:r>
              <a:rPr lang="en-US" dirty="0" err="1"/>
              <a:t>Ayuda</a:t>
            </a:r>
            <a:r>
              <a:rPr lang="en-US" dirty="0"/>
              <a:t> a que el </a:t>
            </a:r>
            <a:r>
              <a:rPr lang="en-US" dirty="0" err="1"/>
              <a:t>corazón</a:t>
            </a:r>
            <a:r>
              <a:rPr lang="en-US" dirty="0"/>
              <a:t> </a:t>
            </a:r>
            <a:r>
              <a:rPr lang="en-US" dirty="0" err="1"/>
              <a:t>palpite</a:t>
            </a:r>
            <a:r>
              <a:rPr lang="en-US" dirty="0"/>
              <a:t> a un </a:t>
            </a:r>
            <a:r>
              <a:rPr lang="en-US" dirty="0" err="1"/>
              <a:t>ritmo</a:t>
            </a:r>
            <a:r>
              <a:rPr lang="en-US" dirty="0"/>
              <a:t> </a:t>
            </a:r>
            <a:r>
              <a:rPr lang="en-US" dirty="0" err="1"/>
              <a:t>constante</a:t>
            </a:r>
            <a:r>
              <a:rPr lang="en-US" dirty="0"/>
              <a:t>.</a:t>
            </a:r>
          </a:p>
          <a:p>
            <a:pPr algn="just"/>
            <a:r>
              <a:rPr lang="es-CL" i="1" dirty="0"/>
              <a:t>Alimentos que lo contienen:</a:t>
            </a:r>
            <a:r>
              <a:rPr lang="es-CL" dirty="0"/>
              <a:t> legumbres, frutos secos, espinacas, repollo, acelga, damasco, palta, plátano, higo, kiwi, ciruela, alcachofa.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533" y="531272"/>
            <a:ext cx="135952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F17F72-3AE3-4A07-9B90-BE2166B35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361" y="812313"/>
            <a:ext cx="9822873" cy="4862946"/>
          </a:xfrm>
        </p:spPr>
        <p:txBody>
          <a:bodyPr/>
          <a:lstStyle/>
          <a:p>
            <a:pPr marL="0" indent="0" algn="ctr">
              <a:buNone/>
            </a:pPr>
            <a:r>
              <a:rPr lang="es-CL" dirty="0"/>
              <a:t>Hola!, somos alumnos del taller Descifrando los Alimentos del programa Talentos </a:t>
            </a:r>
            <a:r>
              <a:rPr lang="es-CL" dirty="0" err="1"/>
              <a:t>UdeC</a:t>
            </a:r>
            <a:r>
              <a:rPr lang="es-CL" dirty="0"/>
              <a:t> y queremos enseñarte algunos componentes de los alimentos en las siguientes diapositivas: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676C0D-FB20-4AEA-BFFF-E9E6724DD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13535" r="11477"/>
          <a:stretch/>
        </p:blipFill>
        <p:spPr>
          <a:xfrm>
            <a:off x="2015836" y="1939636"/>
            <a:ext cx="8160327" cy="470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ol 1"/>
          <p:cNvSpPr/>
          <p:nvPr/>
        </p:nvSpPr>
        <p:spPr>
          <a:xfrm>
            <a:off x="10176163" y="13823"/>
            <a:ext cx="1208760" cy="1030310"/>
          </a:xfrm>
          <a:prstGeom prst="sun">
            <a:avLst/>
          </a:prstGeom>
          <a:solidFill>
            <a:srgbClr val="0C9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resentación">
            <a:hlinkClick r:id="" action="ppaction://media"/>
            <a:extLst>
              <a:ext uri="{FF2B5EF4-FFF2-40B4-BE49-F238E27FC236}">
                <a16:creationId xmlns:a16="http://schemas.microsoft.com/office/drawing/2014/main" id="{8E2BFCCD-CDE9-4327-8BD8-184FCFFAAD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65" y="61593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48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811" y="707025"/>
            <a:ext cx="9404723" cy="810040"/>
          </a:xfrm>
        </p:spPr>
        <p:txBody>
          <a:bodyPr/>
          <a:lstStyle/>
          <a:p>
            <a:r>
              <a:rPr lang="es-ES" sz="3200" i="1" dirty="0"/>
              <a:t>Potasio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3390B72E-91B4-4BF0-A7D6-D4C8676D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436" y="1832608"/>
            <a:ext cx="9077128" cy="47356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534" y="525766"/>
            <a:ext cx="135952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811" y="707025"/>
            <a:ext cx="9404723" cy="810040"/>
          </a:xfrm>
        </p:spPr>
        <p:txBody>
          <a:bodyPr/>
          <a:lstStyle/>
          <a:p>
            <a:r>
              <a:rPr lang="es-ES" sz="3200" i="1" dirty="0"/>
              <a:t>Calcio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9811" y="1861447"/>
            <a:ext cx="10716126" cy="4195481"/>
          </a:xfrm>
        </p:spPr>
        <p:txBody>
          <a:bodyPr/>
          <a:lstStyle/>
          <a:p>
            <a:pPr algn="just"/>
            <a:r>
              <a:rPr lang="es-CL" i="1" dirty="0"/>
              <a:t>Función:</a:t>
            </a:r>
            <a:r>
              <a:rPr lang="es-CL" dirty="0"/>
              <a:t> Mineral mas abundante del cuerpo. Ayuda a la formación de huesos y dientes, dando estructura al organismo. Permite que los músculos y vasos sanguíneos se contraigan.</a:t>
            </a:r>
          </a:p>
          <a:p>
            <a:pPr algn="just"/>
            <a:r>
              <a:rPr lang="es-CL" i="1" dirty="0"/>
              <a:t>Alimentos que lo contienen: </a:t>
            </a:r>
            <a:r>
              <a:rPr lang="es-CL" dirty="0"/>
              <a:t>lácteos, vegetales de hojas verdes oscuras, legumbres, frutos secos, pescados.</a:t>
            </a:r>
            <a:endParaRPr lang="en-US" dirty="0"/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75A1FBC-76E2-4BBD-8CF4-44D33B633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125" y="4056052"/>
            <a:ext cx="3303659" cy="180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2B1ACB-CA92-48B7-9CEA-F8732CB39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944" y="4056052"/>
            <a:ext cx="3153931" cy="1800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Nube 4"/>
          <p:cNvSpPr/>
          <p:nvPr/>
        </p:nvSpPr>
        <p:spPr>
          <a:xfrm>
            <a:off x="10094534" y="707025"/>
            <a:ext cx="1326524" cy="810040"/>
          </a:xfrm>
          <a:prstGeom prst="cloud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9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811" y="707025"/>
            <a:ext cx="9404723" cy="810040"/>
          </a:xfrm>
        </p:spPr>
        <p:txBody>
          <a:bodyPr/>
          <a:lstStyle/>
          <a:p>
            <a:r>
              <a:rPr lang="es-ES" sz="3200" i="1" dirty="0"/>
              <a:t>Fósforo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9811" y="1861447"/>
            <a:ext cx="10716126" cy="4195481"/>
          </a:xfrm>
        </p:spPr>
        <p:txBody>
          <a:bodyPr/>
          <a:lstStyle/>
          <a:p>
            <a:pPr algn="just"/>
            <a:r>
              <a:rPr lang="es-CL" i="1" dirty="0"/>
              <a:t>Función:</a:t>
            </a:r>
            <a:r>
              <a:rPr lang="es-CL" dirty="0"/>
              <a:t> Ayuda en la formación de huesos y dientes, como a utilizar los carbohidratos y lípidos. Es necesario para producir proteínas y forma parte del ADN.</a:t>
            </a:r>
          </a:p>
          <a:p>
            <a:pPr algn="just"/>
            <a:r>
              <a:rPr lang="es-CL" i="1" dirty="0"/>
              <a:t>Alimentos que lo contienen:</a:t>
            </a:r>
            <a:r>
              <a:rPr lang="es-CL" dirty="0"/>
              <a:t> lácteos, carnes, pescados, legumbres, frutos secos.</a:t>
            </a:r>
            <a:endParaRPr lang="en-US" dirty="0"/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908A92-1EC1-4315-B163-032B1355B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81" y="4005326"/>
            <a:ext cx="2786113" cy="1542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043C1C-1C2B-409A-9299-361183724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021" y="4005326"/>
            <a:ext cx="3231160" cy="1682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0548F1E-2443-4B4B-A331-FFE2ED94D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308" y="3932167"/>
            <a:ext cx="2469094" cy="1828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FA82F6-5E6A-4A53-A4C8-940E7F5B0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4534" y="498864"/>
            <a:ext cx="1362583" cy="13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811" y="707025"/>
            <a:ext cx="9404723" cy="810040"/>
          </a:xfrm>
        </p:spPr>
        <p:txBody>
          <a:bodyPr/>
          <a:lstStyle/>
          <a:p>
            <a:r>
              <a:rPr lang="es-ES" sz="3200" i="1" dirty="0"/>
              <a:t>Hierro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9811" y="1861447"/>
            <a:ext cx="10716126" cy="4195481"/>
          </a:xfrm>
        </p:spPr>
        <p:txBody>
          <a:bodyPr/>
          <a:lstStyle/>
          <a:p>
            <a:pPr algn="just"/>
            <a:r>
              <a:rPr lang="es-CL" i="1" dirty="0"/>
              <a:t>Función</a:t>
            </a:r>
            <a:r>
              <a:rPr lang="es-CL" dirty="0"/>
              <a:t>: Se necesita para producir hemoglobina (transporta oxigeno a través de la sangre). Puede ser hierro hemínico (menor cantidad, pero se absorbe mejor) o hierro no hemínico (mayor cantidad, pero se absorbe menos).</a:t>
            </a:r>
          </a:p>
          <a:p>
            <a:pPr algn="just"/>
            <a:r>
              <a:rPr lang="es-CL" i="1" dirty="0"/>
              <a:t>Alimentos que lo contienen: </a:t>
            </a:r>
          </a:p>
          <a:p>
            <a:pPr lvl="1" algn="just"/>
            <a:r>
              <a:rPr lang="es-CL" sz="2000" dirty="0"/>
              <a:t>Hierro </a:t>
            </a:r>
            <a:r>
              <a:rPr lang="es-CL" sz="2000" dirty="0" err="1"/>
              <a:t>heminico</a:t>
            </a:r>
            <a:r>
              <a:rPr lang="es-CL" sz="2000" dirty="0"/>
              <a:t>: carnes y pescados</a:t>
            </a:r>
          </a:p>
          <a:p>
            <a:pPr lvl="1" algn="just"/>
            <a:r>
              <a:rPr lang="es-CL" sz="2000" dirty="0"/>
              <a:t>Hierro no </a:t>
            </a:r>
            <a:r>
              <a:rPr lang="es-CL" sz="2000" dirty="0" err="1"/>
              <a:t>heminico</a:t>
            </a:r>
            <a:r>
              <a:rPr lang="es-CL" sz="2000" dirty="0"/>
              <a:t>: huevos, lácteos, legumbres, frutos secos.</a:t>
            </a:r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6ED405E-274A-4BAF-AA8D-4D3C77817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84" y="4561102"/>
            <a:ext cx="1377815" cy="1304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BE9E55-6C39-41C0-BAC6-0524AB404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172" y="4588436"/>
            <a:ext cx="1883827" cy="1255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7D5AEEA-D562-4914-AB47-7E208A81B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772" y="4625115"/>
            <a:ext cx="2253275" cy="117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D79EE39-D52F-489D-BADB-7CF738B9A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820" y="4561102"/>
            <a:ext cx="1774090" cy="1310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4534" y="498864"/>
            <a:ext cx="1362583" cy="13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17505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811" y="707025"/>
            <a:ext cx="9404723" cy="810040"/>
          </a:xfrm>
        </p:spPr>
        <p:txBody>
          <a:bodyPr/>
          <a:lstStyle/>
          <a:p>
            <a:r>
              <a:rPr lang="es-ES" sz="3200" i="1" dirty="0"/>
              <a:t>Zinc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9811" y="1861447"/>
            <a:ext cx="10716126" cy="4195481"/>
          </a:xfrm>
        </p:spPr>
        <p:txBody>
          <a:bodyPr/>
          <a:lstStyle/>
          <a:p>
            <a:pPr algn="just"/>
            <a:r>
              <a:rPr lang="es-CL" i="1" dirty="0"/>
              <a:t>Función</a:t>
            </a:r>
            <a:r>
              <a:rPr lang="es-CL" dirty="0"/>
              <a:t>: Mineral necesario para que el sistema de defensa del cuerpo funcione adecuadamente. Ayuda en las cicatrización de heridas.</a:t>
            </a:r>
          </a:p>
          <a:p>
            <a:pPr algn="just"/>
            <a:r>
              <a:rPr lang="es-CL" i="1" dirty="0"/>
              <a:t>Alimentos que lo contienen:</a:t>
            </a:r>
            <a:r>
              <a:rPr lang="es-CL" dirty="0"/>
              <a:t> pescados, carnes, legumbres, frutos secos, cereales integrales.</a:t>
            </a:r>
            <a:endParaRPr lang="en-US" dirty="0"/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3E3A46A-45EC-4217-AF4E-472C0DBEB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208" y="3982032"/>
            <a:ext cx="2780017" cy="1542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81D0F6B-E122-4D52-AAD5-9B62E965E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514" y="3783895"/>
            <a:ext cx="1938696" cy="1938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0BC83D-9BAF-4A54-82DE-39C9A5063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544" y="3982032"/>
            <a:ext cx="3326248" cy="1673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94F15D-EAA1-4876-AC8A-AAE0F619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4534" y="498864"/>
            <a:ext cx="1362583" cy="13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34390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811" y="707025"/>
            <a:ext cx="9404723" cy="810040"/>
          </a:xfrm>
        </p:spPr>
        <p:txBody>
          <a:bodyPr/>
          <a:lstStyle/>
          <a:p>
            <a:r>
              <a:rPr lang="es-ES" sz="3200" i="1" dirty="0"/>
              <a:t>Yodo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9811" y="1861447"/>
            <a:ext cx="10716126" cy="4195481"/>
          </a:xfrm>
        </p:spPr>
        <p:txBody>
          <a:bodyPr/>
          <a:lstStyle/>
          <a:p>
            <a:pPr algn="just"/>
            <a:r>
              <a:rPr lang="es-CL" i="1" dirty="0"/>
              <a:t>Función:</a:t>
            </a:r>
            <a:r>
              <a:rPr lang="es-CL" dirty="0"/>
              <a:t> necesario para convertir los alimentos en energía, así como también, para la producción de hormonas.</a:t>
            </a:r>
          </a:p>
          <a:p>
            <a:pPr algn="just"/>
            <a:r>
              <a:rPr lang="es-CL" i="1" dirty="0"/>
              <a:t>Alimentos que lo contienen: </a:t>
            </a:r>
            <a:r>
              <a:rPr lang="es-CL" dirty="0"/>
              <a:t>mariscos, algas, sal yodada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D9AD3F-94E0-4E37-AF68-5B039535F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599" y="3666217"/>
            <a:ext cx="1527544" cy="2390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3EAE0C5-791E-422A-BD11-BEF0E7923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328" y="4208873"/>
            <a:ext cx="2464074" cy="184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3CC4351-9D91-4BCB-B13E-CC0367FFE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534" y="498864"/>
            <a:ext cx="1362583" cy="13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F17F72-3AE3-4A07-9B90-BE2166B35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981" y="780229"/>
            <a:ext cx="9822873" cy="4862946"/>
          </a:xfrm>
        </p:spPr>
        <p:txBody>
          <a:bodyPr/>
          <a:lstStyle/>
          <a:p>
            <a:pPr marL="0" indent="0" algn="ctr">
              <a:buNone/>
            </a:pPr>
            <a:r>
              <a:rPr lang="es-CL" dirty="0"/>
              <a:t>Esperamos que esta información haya sido útil para ti y que te permita conocer de mejor manera los alimentos!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676C0D-FB20-4AEA-BFFF-E9E6724DD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13535" r="11477"/>
          <a:stretch/>
        </p:blipFill>
        <p:spPr>
          <a:xfrm>
            <a:off x="2015836" y="1939636"/>
            <a:ext cx="8160327" cy="470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AA8129-3504-4857-8A8E-CA30E3158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534" y="498864"/>
            <a:ext cx="1362583" cy="1362583"/>
          </a:xfrm>
          <a:prstGeom prst="rect">
            <a:avLst/>
          </a:prstGeom>
        </p:spPr>
      </p:pic>
      <p:pic>
        <p:nvPicPr>
          <p:cNvPr id="2" name="Despedida">
            <a:hlinkClick r:id="" action="ppaction://media"/>
            <a:extLst>
              <a:ext uri="{FF2B5EF4-FFF2-40B4-BE49-F238E27FC236}">
                <a16:creationId xmlns:a16="http://schemas.microsoft.com/office/drawing/2014/main" id="{BF60262D-0F4D-4904-AD4D-DD1D4EA3A4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662" y="6276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A584E-A631-47E6-A42D-2B5F44C85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346364"/>
            <a:ext cx="8825658" cy="2089599"/>
          </a:xfrm>
        </p:spPr>
        <p:txBody>
          <a:bodyPr/>
          <a:lstStyle/>
          <a:p>
            <a:pPr algn="ctr"/>
            <a:r>
              <a:rPr lang="es-C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Nutrientes en los Alimentos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5454A29C-62EA-4535-96D2-1FABE5AE8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6107417"/>
            <a:ext cx="8825658" cy="515056"/>
          </a:xfrm>
        </p:spPr>
        <p:txBody>
          <a:bodyPr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 Descifrando los Alimentos</a:t>
            </a:r>
          </a:p>
        </p:txBody>
      </p:sp>
      <p:pic>
        <p:nvPicPr>
          <p:cNvPr id="1026" name="Picture 2" descr="Resultado de imagen para nutrientes">
            <a:extLst>
              <a:ext uri="{FF2B5EF4-FFF2-40B4-BE49-F238E27FC236}">
                <a16:creationId xmlns:a16="http://schemas.microsoft.com/office/drawing/2014/main" id="{B9DA7291-8E5A-4A19-A3F9-835195E22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8857" l="3000" r="98000">
                        <a14:foregroundMark x1="19714" y1="41905" x2="39857" y2="77905"/>
                        <a14:foregroundMark x1="53571" y1="76952" x2="64286" y2="6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16" y="2604655"/>
            <a:ext cx="4303568" cy="32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razón 6">
            <a:hlinkClick r:id="rId4" action="ppaction://hlinksldjump"/>
          </p:cNvPr>
          <p:cNvSpPr/>
          <p:nvPr/>
        </p:nvSpPr>
        <p:spPr>
          <a:xfrm>
            <a:off x="10148553" y="669701"/>
            <a:ext cx="1236372" cy="1313645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3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87C59-F2A8-43EA-A77D-5AC9002A1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509" y="452718"/>
            <a:ext cx="8956325" cy="932737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90DBD0-2ABD-42EC-BD1B-434217A5C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748118"/>
            <a:ext cx="10812579" cy="4754146"/>
          </a:xfrm>
        </p:spPr>
        <p:txBody>
          <a:bodyPr/>
          <a:lstStyle/>
          <a:p>
            <a:r>
              <a:rPr lang="es-CL" dirty="0"/>
              <a:t>Primero, debemos saber que los alimentos están compuestos por nutrientes, que se pueden clasificar en los grandes grupos: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E1FA871-387C-4911-81CC-DBE09CCC0B27}"/>
              </a:ext>
            </a:extLst>
          </p:cNvPr>
          <p:cNvSpPr/>
          <p:nvPr/>
        </p:nvSpPr>
        <p:spPr>
          <a:xfrm>
            <a:off x="1094509" y="3075709"/>
            <a:ext cx="4613564" cy="33295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L" sz="900" b="1" dirty="0">
              <a:solidFill>
                <a:schemeClr val="accent1"/>
              </a:solidFill>
            </a:endParaRPr>
          </a:p>
          <a:p>
            <a:pPr algn="ctr"/>
            <a:r>
              <a:rPr lang="es-CL" sz="2400" b="1" dirty="0">
                <a:solidFill>
                  <a:schemeClr val="accent1"/>
                </a:solidFill>
              </a:rPr>
              <a:t>Macronutrientes</a:t>
            </a:r>
          </a:p>
          <a:p>
            <a:pPr algn="ctr"/>
            <a:endParaRPr lang="es-CL" sz="2400" b="1" dirty="0">
              <a:solidFill>
                <a:schemeClr val="accent1"/>
              </a:solidFill>
            </a:endParaRPr>
          </a:p>
          <a:p>
            <a:pPr algn="ctr"/>
            <a:endParaRPr lang="es-CL" sz="2400" b="1" dirty="0">
              <a:solidFill>
                <a:schemeClr val="accent1"/>
              </a:solidFill>
            </a:endParaRPr>
          </a:p>
        </p:txBody>
      </p:sp>
      <p:pic>
        <p:nvPicPr>
          <p:cNvPr id="2052" name="Picture 4" descr="Imagen relacionada">
            <a:extLst>
              <a:ext uri="{FF2B5EF4-FFF2-40B4-BE49-F238E27FC236}">
                <a16:creationId xmlns:a16="http://schemas.microsoft.com/office/drawing/2014/main" id="{993E87BD-21FB-42ED-A214-08DE42EF2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2"/>
          <a:stretch/>
        </p:blipFill>
        <p:spPr bwMode="auto">
          <a:xfrm>
            <a:off x="1272453" y="4013426"/>
            <a:ext cx="4257675" cy="169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749E4E6-42BD-4412-A671-1CDAA3F03954}"/>
              </a:ext>
            </a:extLst>
          </p:cNvPr>
          <p:cNvSpPr/>
          <p:nvPr/>
        </p:nvSpPr>
        <p:spPr>
          <a:xfrm>
            <a:off x="4211782" y="5043055"/>
            <a:ext cx="1205345" cy="3740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3A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Lípidos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9DCF2BE-452E-4340-901C-8C9D7E9709DC}"/>
              </a:ext>
            </a:extLst>
          </p:cNvPr>
          <p:cNvSpPr/>
          <p:nvPr/>
        </p:nvSpPr>
        <p:spPr>
          <a:xfrm>
            <a:off x="2660073" y="5043055"/>
            <a:ext cx="1205345" cy="3740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3A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C0A3328-713A-4F9B-83DF-6DEE54809A1A}"/>
              </a:ext>
            </a:extLst>
          </p:cNvPr>
          <p:cNvSpPr/>
          <p:nvPr/>
        </p:nvSpPr>
        <p:spPr>
          <a:xfrm>
            <a:off x="1108364" y="5039961"/>
            <a:ext cx="1438708" cy="6650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3A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Hidratos de Carbono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C420BA-9CF7-46FC-B6BF-07E87B661CD0}"/>
              </a:ext>
            </a:extLst>
          </p:cNvPr>
          <p:cNvSpPr/>
          <p:nvPr/>
        </p:nvSpPr>
        <p:spPr>
          <a:xfrm>
            <a:off x="6470072" y="3075708"/>
            <a:ext cx="4613564" cy="33295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L" sz="900" b="1" dirty="0">
              <a:solidFill>
                <a:schemeClr val="accent1"/>
              </a:solidFill>
            </a:endParaRPr>
          </a:p>
          <a:p>
            <a:pPr algn="ctr"/>
            <a:r>
              <a:rPr lang="es-CL" sz="2400" b="1" dirty="0">
                <a:solidFill>
                  <a:schemeClr val="accent1"/>
                </a:solidFill>
              </a:rPr>
              <a:t>Micronutrientes</a:t>
            </a:r>
          </a:p>
          <a:p>
            <a:pPr algn="ctr"/>
            <a:endParaRPr lang="es-CL" sz="2400" b="1" dirty="0">
              <a:solidFill>
                <a:schemeClr val="accent1"/>
              </a:solidFill>
            </a:endParaRPr>
          </a:p>
          <a:p>
            <a:pPr algn="ctr"/>
            <a:endParaRPr lang="es-CL" sz="2400" b="1" dirty="0">
              <a:solidFill>
                <a:schemeClr val="accent1"/>
              </a:solidFill>
            </a:endParaRPr>
          </a:p>
        </p:txBody>
      </p:sp>
      <p:pic>
        <p:nvPicPr>
          <p:cNvPr id="2054" name="Picture 6" descr="Imagen relacionada">
            <a:extLst>
              <a:ext uri="{FF2B5EF4-FFF2-40B4-BE49-F238E27FC236}">
                <a16:creationId xmlns:a16="http://schemas.microsoft.com/office/drawing/2014/main" id="{59D0E38E-7ACA-4814-8B4F-0F6A59FA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9" r="32754"/>
          <a:stretch/>
        </p:blipFill>
        <p:spPr bwMode="auto">
          <a:xfrm>
            <a:off x="7266233" y="4125191"/>
            <a:ext cx="2863128" cy="134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6FE7D4D-1136-4B61-AF03-9BB05C28B921}"/>
              </a:ext>
            </a:extLst>
          </p:cNvPr>
          <p:cNvSpPr/>
          <p:nvPr/>
        </p:nvSpPr>
        <p:spPr>
          <a:xfrm>
            <a:off x="7144673" y="5149691"/>
            <a:ext cx="1438708" cy="3691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3A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D060A9D-25FB-4329-95AB-4643D30D2368}"/>
              </a:ext>
            </a:extLst>
          </p:cNvPr>
          <p:cNvSpPr/>
          <p:nvPr/>
        </p:nvSpPr>
        <p:spPr>
          <a:xfrm>
            <a:off x="8690653" y="5149691"/>
            <a:ext cx="1438708" cy="3691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3A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361" y="35720"/>
            <a:ext cx="1231499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3202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406B1-18CC-4C31-BF4F-327A037F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2884279"/>
            <a:ext cx="8825657" cy="1089441"/>
          </a:xfrm>
        </p:spPr>
        <p:txBody>
          <a:bodyPr/>
          <a:lstStyle/>
          <a:p>
            <a:pPr algn="ctr"/>
            <a:r>
              <a:rPr lang="es-CL" sz="5400" b="1" dirty="0"/>
              <a:t>Macronutrientes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281" y="109983"/>
            <a:ext cx="1231499" cy="1048603"/>
          </a:xfrm>
          <a:prstGeom prst="rect">
            <a:avLst/>
          </a:prstGeom>
        </p:spPr>
      </p:pic>
      <p:pic>
        <p:nvPicPr>
          <p:cNvPr id="4" name="Macronutrientes">
            <a:hlinkClick r:id="" action="ppaction://media"/>
            <a:extLst>
              <a:ext uri="{FF2B5EF4-FFF2-40B4-BE49-F238E27FC236}">
                <a16:creationId xmlns:a16="http://schemas.microsoft.com/office/drawing/2014/main" id="{77ED0838-FA01-4511-81B3-F82D28E563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205" y="6162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420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00C2C-DC98-4DA2-A333-C4FE37472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3464"/>
          </a:xfrm>
        </p:spPr>
        <p:txBody>
          <a:bodyPr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Hidratos de Carbono o Carbohidratos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609E73-7799-40FD-B855-E2E6C91DF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09" y="2975466"/>
            <a:ext cx="10764982" cy="3809999"/>
          </a:xfrm>
        </p:spPr>
        <p:txBody>
          <a:bodyPr/>
          <a:lstStyle/>
          <a:p>
            <a:pPr algn="just"/>
            <a:r>
              <a:rPr lang="es-ES" dirty="0"/>
              <a:t>Los carbohidratos son la principal fuente de energía para el cuerpo, especialmente para el cerebro.</a:t>
            </a:r>
          </a:p>
          <a:p>
            <a:r>
              <a:rPr lang="es-ES" dirty="0"/>
              <a:t>Pueden clasificarse en:</a:t>
            </a:r>
          </a:p>
          <a:p>
            <a:pPr marL="0" indent="0">
              <a:buNone/>
            </a:pPr>
            <a:r>
              <a:rPr lang="es-ES" dirty="0"/>
              <a:t>			</a:t>
            </a:r>
            <a:r>
              <a:rPr lang="es-ES" b="1" dirty="0"/>
              <a:t>A:</a:t>
            </a:r>
            <a:r>
              <a:rPr lang="es-ES" dirty="0"/>
              <a:t> Carbohidratos simples</a:t>
            </a:r>
          </a:p>
          <a:p>
            <a:pPr marL="0" indent="0">
              <a:buNone/>
            </a:pPr>
            <a:r>
              <a:rPr lang="es-ES" dirty="0"/>
              <a:t>			</a:t>
            </a:r>
            <a:r>
              <a:rPr lang="es-ES" b="1" dirty="0"/>
              <a:t>B:</a:t>
            </a:r>
            <a:r>
              <a:rPr lang="es-ES" dirty="0"/>
              <a:t> Carbohidratos complejos</a:t>
            </a:r>
          </a:p>
          <a:p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A59C18-A159-42CA-BA7F-85B7CCD641F4}"/>
              </a:ext>
            </a:extLst>
          </p:cNvPr>
          <p:cNvSpPr txBox="1">
            <a:spLocks/>
          </p:cNvSpPr>
          <p:nvPr/>
        </p:nvSpPr>
        <p:spPr>
          <a:xfrm>
            <a:off x="438293" y="227520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2800" dirty="0"/>
              <a:t>- Características: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402" y="0"/>
            <a:ext cx="1231499" cy="1048603"/>
          </a:xfrm>
          <a:prstGeom prst="rect">
            <a:avLst/>
          </a:prstGeom>
        </p:spPr>
      </p:pic>
      <p:pic>
        <p:nvPicPr>
          <p:cNvPr id="6" name="Carbohidratos">
            <a:hlinkClick r:id="" action="ppaction://media"/>
            <a:extLst>
              <a:ext uri="{FF2B5EF4-FFF2-40B4-BE49-F238E27FC236}">
                <a16:creationId xmlns:a16="http://schemas.microsoft.com/office/drawing/2014/main" id="{73F4A42F-6826-4DA6-8C10-963A5C0CC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220" y="6161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18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4702" y="950762"/>
            <a:ext cx="9404723" cy="1400530"/>
          </a:xfrm>
        </p:spPr>
        <p:txBody>
          <a:bodyPr/>
          <a:lstStyle/>
          <a:p>
            <a:r>
              <a:rPr lang="es-ES" sz="3200" i="1" dirty="0"/>
              <a:t>Carbohidratos simples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2780" y="2052918"/>
            <a:ext cx="10409665" cy="4195481"/>
          </a:xfrm>
        </p:spPr>
        <p:txBody>
          <a:bodyPr/>
          <a:lstStyle/>
          <a:p>
            <a:pPr algn="just"/>
            <a:r>
              <a:rPr lang="es-ES" dirty="0"/>
              <a:t>Contienen 1 o 2 moléculas de azúcar (monosacáridos y disacáridos). Al consumirlos aportan gran cantidad de calorías, pueden producir caries dentales y, si los consumimos en exceso, podemos aumentar de peso. Algunos alimentos que contienen carbohidratos simples son: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8941" y="6568225"/>
            <a:ext cx="218941" cy="2897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8" y="3870217"/>
            <a:ext cx="2255716" cy="41987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596" y="3870217"/>
            <a:ext cx="2426418" cy="21459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80" y="3870217"/>
            <a:ext cx="2145978" cy="21459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546" y="3870217"/>
            <a:ext cx="2517899" cy="207526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61800B9-94C6-4CCC-A55C-32A690BDF657}"/>
              </a:ext>
            </a:extLst>
          </p:cNvPr>
          <p:cNvSpPr/>
          <p:nvPr/>
        </p:nvSpPr>
        <p:spPr>
          <a:xfrm>
            <a:off x="955964" y="6137564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Azúcar de mesa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8C204A1-0720-405D-89A6-18B4F3B8203C}"/>
              </a:ext>
            </a:extLst>
          </p:cNvPr>
          <p:cNvSpPr/>
          <p:nvPr/>
        </p:nvSpPr>
        <p:spPr>
          <a:xfrm>
            <a:off x="3408828" y="6137564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Miel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FD10F75-6CFB-4DBD-A0C0-5E472B6B8EFD}"/>
              </a:ext>
            </a:extLst>
          </p:cNvPr>
          <p:cNvSpPr/>
          <p:nvPr/>
        </p:nvSpPr>
        <p:spPr>
          <a:xfrm>
            <a:off x="6156459" y="6137564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Leche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B4CEC62-1C04-4E15-9A39-B3E901A1B45E}"/>
              </a:ext>
            </a:extLst>
          </p:cNvPr>
          <p:cNvSpPr/>
          <p:nvPr/>
        </p:nvSpPr>
        <p:spPr>
          <a:xfrm>
            <a:off x="9029149" y="6109854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Bebidas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8160" y="95665"/>
            <a:ext cx="1231499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053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4702" y="2052918"/>
            <a:ext cx="11153225" cy="4195481"/>
          </a:xfrm>
        </p:spPr>
        <p:txBody>
          <a:bodyPr/>
          <a:lstStyle/>
          <a:p>
            <a:pPr algn="just"/>
            <a:r>
              <a:rPr lang="es-ES" dirty="0"/>
              <a:t>Contienen muchas moléculas de azúcar (polisacáridos). Al consumirlos, nos aportan fibra, que es un componente que nuestro cuerpo no puede digerir y, por lo que, nos ayuda a sentir mayor saciedad (sentirnos llenos después de comer) y a evitar el estreñimiento. Algunos alimentos que contienen carbohidratos complejos son:                          </a:t>
            </a:r>
          </a:p>
        </p:txBody>
      </p:sp>
      <p:pic>
        <p:nvPicPr>
          <p:cNvPr id="4" name="Picture 2" descr="Imagen relacionada">
            <a:extLst>
              <a:ext uri="{FF2B5EF4-FFF2-40B4-BE49-F238E27FC236}">
                <a16:creationId xmlns:a16="http://schemas.microsoft.com/office/drawing/2014/main" id="{FEA20D4E-EAC5-4E14-8D6E-AFB78B27B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0334" l="0" r="99596">
                        <a14:foregroundMark x1="21630" y1="72691" x2="89588" y2="5653"/>
                        <a14:foregroundMark x1="28087" y1="10908" x2="79580" y2="80334"/>
                        <a14:foregroundMark x1="7425" y1="51752" x2="65375" y2="7404"/>
                        <a14:foregroundMark x1="3309" y1="7962" x2="5650" y2="76831"/>
                        <a14:foregroundMark x1="7425" y1="6210" x2="89588" y2="10271"/>
                        <a14:foregroundMark x1="93785" y1="5653" x2="80145" y2="77389"/>
                        <a14:foregroundMark x1="96126" y1="70939" x2="69492" y2="24283"/>
                        <a14:foregroundMark x1="94350" y1="45303" x2="16303" y2="44745"/>
                        <a14:foregroundMark x1="94915" y1="8519" x2="84907" y2="75080"/>
                        <a14:foregroundMark x1="96126" y1="71576" x2="96691" y2="9156"/>
                        <a14:foregroundMark x1="93140" y1="3901" x2="9201" y2="2150"/>
                        <a14:foregroundMark x1="2663" y1="48806" x2="888" y2="74443"/>
                        <a14:foregroundMark x1="7990" y1="76194" x2="73688" y2="61067"/>
                        <a14:foregroundMark x1="69492" y1="77389" x2="323" y2="79697"/>
                        <a14:foregroundMark x1="64165" y1="77389" x2="86683" y2="77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75"/>
          <a:stretch/>
        </p:blipFill>
        <p:spPr bwMode="auto">
          <a:xfrm>
            <a:off x="1504702" y="3789411"/>
            <a:ext cx="2617482" cy="21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796AA1BF-5FD9-4F7F-B6CC-9D406E66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02" y="950762"/>
            <a:ext cx="9404723" cy="905747"/>
          </a:xfrm>
        </p:spPr>
        <p:txBody>
          <a:bodyPr/>
          <a:lstStyle/>
          <a:p>
            <a:r>
              <a:rPr lang="es-ES" sz="3200" i="1" dirty="0"/>
              <a:t>Carbohidratos Complejos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71120FC-4A18-4EA9-9472-1514646A686D}"/>
              </a:ext>
            </a:extLst>
          </p:cNvPr>
          <p:cNvSpPr/>
          <p:nvPr/>
        </p:nvSpPr>
        <p:spPr>
          <a:xfrm>
            <a:off x="1989097" y="6038669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Frutas y Verduras</a:t>
            </a:r>
          </a:p>
        </p:txBody>
      </p:sp>
      <p:pic>
        <p:nvPicPr>
          <p:cNvPr id="3074" name="Picture 2" descr="Resultado de imagen para legumbres">
            <a:extLst>
              <a:ext uri="{FF2B5EF4-FFF2-40B4-BE49-F238E27FC236}">
                <a16:creationId xmlns:a16="http://schemas.microsoft.com/office/drawing/2014/main" id="{BE425849-EBEC-4802-B242-34607FBE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39" y="3860105"/>
            <a:ext cx="3333749" cy="19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C9FD054-330A-4A3D-B0CE-413B6ED89FF5}"/>
              </a:ext>
            </a:extLst>
          </p:cNvPr>
          <p:cNvSpPr/>
          <p:nvPr/>
        </p:nvSpPr>
        <p:spPr>
          <a:xfrm>
            <a:off x="5416967" y="6014147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Legumbres</a:t>
            </a:r>
          </a:p>
        </p:txBody>
      </p:sp>
      <p:pic>
        <p:nvPicPr>
          <p:cNvPr id="3076" name="Picture 4" descr="Resultado de imagen para granos integrales">
            <a:extLst>
              <a:ext uri="{FF2B5EF4-FFF2-40B4-BE49-F238E27FC236}">
                <a16:creationId xmlns:a16="http://schemas.microsoft.com/office/drawing/2014/main" id="{1C45A241-DB1A-4E70-A6A6-754013A03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43" y="3914972"/>
            <a:ext cx="3346865" cy="18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CD4A3C6-C36A-45A5-AE1A-1F0175C1D902}"/>
              </a:ext>
            </a:extLst>
          </p:cNvPr>
          <p:cNvSpPr/>
          <p:nvPr/>
        </p:nvSpPr>
        <p:spPr>
          <a:xfrm>
            <a:off x="9209529" y="6033068"/>
            <a:ext cx="1648691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Granos Integrales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0277" y="422094"/>
            <a:ext cx="125588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362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00C2C-DC98-4DA2-A333-C4FE37472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3464"/>
          </a:xfrm>
        </p:spPr>
        <p:txBody>
          <a:bodyPr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Proteínas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609E73-7799-40FD-B855-E2E6C91DF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09" y="2638468"/>
            <a:ext cx="10764982" cy="3809999"/>
          </a:xfrm>
        </p:spPr>
        <p:txBody>
          <a:bodyPr/>
          <a:lstStyle/>
          <a:p>
            <a:pPr algn="just"/>
            <a:r>
              <a:rPr lang="es-ES" dirty="0"/>
              <a:t>Las proteínas son necesarias para el crecimiento, reparación y el mantenimiento de los tejidos del cuerpo, ya que, se relacionan principalmente con los músculos.</a:t>
            </a:r>
          </a:p>
          <a:p>
            <a:pPr algn="just"/>
            <a:r>
              <a:rPr lang="es-ES" dirty="0"/>
              <a:t>Algunos alimentos que contienen proteínas son:</a:t>
            </a:r>
          </a:p>
          <a:p>
            <a:pPr algn="just"/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A59C18-A159-42CA-BA7F-85B7CCD641F4}"/>
              </a:ext>
            </a:extLst>
          </p:cNvPr>
          <p:cNvSpPr txBox="1">
            <a:spLocks/>
          </p:cNvSpPr>
          <p:nvPr/>
        </p:nvSpPr>
        <p:spPr>
          <a:xfrm>
            <a:off x="620156" y="19654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2800" dirty="0"/>
              <a:t>- Características:</a:t>
            </a:r>
          </a:p>
        </p:txBody>
      </p:sp>
      <p:pic>
        <p:nvPicPr>
          <p:cNvPr id="5" name="Picture 16" descr="Resultado de imagen para semillas y frutos secos dibujo">
            <a:extLst>
              <a:ext uri="{FF2B5EF4-FFF2-40B4-BE49-F238E27FC236}">
                <a16:creationId xmlns:a16="http://schemas.microsoft.com/office/drawing/2014/main" id="{366B0B41-EC8F-43EE-9E5F-9970798F5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9" y="4211749"/>
            <a:ext cx="1682085" cy="1510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C1B495-C2F1-4CB7-84B8-DEE876E3D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894" y="4227173"/>
            <a:ext cx="1398569" cy="149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8" descr="Resultado de imagen para lacteos dibujo">
            <a:extLst>
              <a:ext uri="{FF2B5EF4-FFF2-40B4-BE49-F238E27FC236}">
                <a16:creationId xmlns:a16="http://schemas.microsoft.com/office/drawing/2014/main" id="{1DCA145E-1B19-4E42-9937-29468C85E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4141" r="3536" b="14747"/>
          <a:stretch/>
        </p:blipFill>
        <p:spPr bwMode="auto">
          <a:xfrm>
            <a:off x="2527011" y="4208009"/>
            <a:ext cx="1788993" cy="149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FFF56B-E614-4860-A8FA-6197E4386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356" y="4197916"/>
            <a:ext cx="1514908" cy="15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Imagen relacionada">
            <a:extLst>
              <a:ext uri="{FF2B5EF4-FFF2-40B4-BE49-F238E27FC236}">
                <a16:creationId xmlns:a16="http://schemas.microsoft.com/office/drawing/2014/main" id="{E20A1941-6793-48BD-8691-53AB3A843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13938" r="7350" b="14967"/>
          <a:stretch/>
        </p:blipFill>
        <p:spPr bwMode="auto">
          <a:xfrm>
            <a:off x="4498139" y="4211749"/>
            <a:ext cx="1398570" cy="1510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2" descr="Resultado de imagen para cereales dibujo">
            <a:extLst>
              <a:ext uri="{FF2B5EF4-FFF2-40B4-BE49-F238E27FC236}">
                <a16:creationId xmlns:a16="http://schemas.microsoft.com/office/drawing/2014/main" id="{1DFFB7F3-4CEC-4443-A850-624DDD9F5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6" t="55293"/>
          <a:stretch/>
        </p:blipFill>
        <p:spPr bwMode="auto">
          <a:xfrm>
            <a:off x="7747698" y="4208009"/>
            <a:ext cx="1712626" cy="149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A0FFF7D-6B9B-4FF2-804F-A4AA9EA2367A}"/>
              </a:ext>
            </a:extLst>
          </p:cNvPr>
          <p:cNvSpPr/>
          <p:nvPr/>
        </p:nvSpPr>
        <p:spPr>
          <a:xfrm>
            <a:off x="812040" y="5865315"/>
            <a:ext cx="1514908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Carnes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945B964-6FCD-43A7-BE26-B2A746B78DD1}"/>
              </a:ext>
            </a:extLst>
          </p:cNvPr>
          <p:cNvSpPr/>
          <p:nvPr/>
        </p:nvSpPr>
        <p:spPr>
          <a:xfrm>
            <a:off x="2664053" y="5865315"/>
            <a:ext cx="1514908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Lácteos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BEA9F72-8B7C-43DF-9643-4F0D0AC1BC7C}"/>
              </a:ext>
            </a:extLst>
          </p:cNvPr>
          <p:cNvSpPr/>
          <p:nvPr/>
        </p:nvSpPr>
        <p:spPr>
          <a:xfrm>
            <a:off x="4498139" y="5865314"/>
            <a:ext cx="1398570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Huevos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7C4A366-D10F-4B0D-83FE-E35FD468667A}"/>
              </a:ext>
            </a:extLst>
          </p:cNvPr>
          <p:cNvSpPr/>
          <p:nvPr/>
        </p:nvSpPr>
        <p:spPr>
          <a:xfrm>
            <a:off x="6111578" y="5865313"/>
            <a:ext cx="1398570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Legumbres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A2EECEC-0D5F-42D1-B9A7-5C702FD1BAC8}"/>
              </a:ext>
            </a:extLst>
          </p:cNvPr>
          <p:cNvSpPr/>
          <p:nvPr/>
        </p:nvSpPr>
        <p:spPr>
          <a:xfrm>
            <a:off x="7899259" y="5865313"/>
            <a:ext cx="1398570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Cereales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F0737CF-E0FB-4B2D-93EF-B5002B5C3BA6}"/>
              </a:ext>
            </a:extLst>
          </p:cNvPr>
          <p:cNvSpPr/>
          <p:nvPr/>
        </p:nvSpPr>
        <p:spPr>
          <a:xfrm>
            <a:off x="9806746" y="5865312"/>
            <a:ext cx="1398570" cy="43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Frutos Secos y Semillas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2606" y="379516"/>
            <a:ext cx="1255885" cy="981541"/>
          </a:xfrm>
          <a:prstGeom prst="rect">
            <a:avLst/>
          </a:prstGeom>
        </p:spPr>
      </p:pic>
      <p:pic>
        <p:nvPicPr>
          <p:cNvPr id="18" name="Proteìnas">
            <a:hlinkClick r:id="" action="ppaction://media"/>
            <a:extLst>
              <a:ext uri="{FF2B5EF4-FFF2-40B4-BE49-F238E27FC236}">
                <a16:creationId xmlns:a16="http://schemas.microsoft.com/office/drawing/2014/main" id="{38B96368-DD62-4117-87D2-F2F07789DE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4.013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4073" y="6204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00C2C-DC98-4DA2-A333-C4FE37472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3464"/>
          </a:xfrm>
        </p:spPr>
        <p:txBody>
          <a:bodyPr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Lípidos o Grasas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609E73-7799-40FD-B855-E2E6C91DF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09" y="2975466"/>
            <a:ext cx="10764982" cy="3809999"/>
          </a:xfrm>
        </p:spPr>
        <p:txBody>
          <a:bodyPr/>
          <a:lstStyle/>
          <a:p>
            <a:pPr algn="just"/>
            <a:r>
              <a:rPr lang="es-ES" dirty="0"/>
              <a:t>Los lípidos o grasas tienen como función entregar energía al cuerpo (aunque no son la fuente principal), transportar algunas vitaminas y aislar el cuerpo para mantener la temperatura corporal.</a:t>
            </a:r>
          </a:p>
          <a:p>
            <a:r>
              <a:rPr lang="es-ES" dirty="0"/>
              <a:t>Se pueden clasificar en:</a:t>
            </a:r>
          </a:p>
          <a:p>
            <a:pPr marL="0" indent="0">
              <a:buNone/>
            </a:pPr>
            <a:r>
              <a:rPr lang="es-ES" dirty="0"/>
              <a:t>			</a:t>
            </a:r>
            <a:r>
              <a:rPr lang="es-ES" b="1" dirty="0"/>
              <a:t>A:</a:t>
            </a:r>
            <a:r>
              <a:rPr lang="es-ES" dirty="0"/>
              <a:t> Grasas saturadas</a:t>
            </a:r>
          </a:p>
          <a:p>
            <a:pPr marL="0" indent="0">
              <a:buNone/>
            </a:pPr>
            <a:r>
              <a:rPr lang="es-ES" dirty="0"/>
              <a:t>			</a:t>
            </a:r>
            <a:r>
              <a:rPr lang="es-ES" b="1" dirty="0"/>
              <a:t>B:</a:t>
            </a:r>
            <a:r>
              <a:rPr lang="es-ES" dirty="0"/>
              <a:t> Grasas insaturadas</a:t>
            </a:r>
          </a:p>
          <a:p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A59C18-A159-42CA-BA7F-85B7CCD641F4}"/>
              </a:ext>
            </a:extLst>
          </p:cNvPr>
          <p:cNvSpPr txBox="1">
            <a:spLocks/>
          </p:cNvSpPr>
          <p:nvPr/>
        </p:nvSpPr>
        <p:spPr>
          <a:xfrm>
            <a:off x="438293" y="227520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2800" dirty="0"/>
              <a:t>- Características: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606" y="334641"/>
            <a:ext cx="1255885" cy="981541"/>
          </a:xfrm>
          <a:prstGeom prst="rect">
            <a:avLst/>
          </a:prstGeom>
        </p:spPr>
      </p:pic>
      <p:pic>
        <p:nvPicPr>
          <p:cNvPr id="6" name="Lìpidos">
            <a:hlinkClick r:id="" action="ppaction://media"/>
            <a:extLst>
              <a:ext uri="{FF2B5EF4-FFF2-40B4-BE49-F238E27FC236}">
                <a16:creationId xmlns:a16="http://schemas.microsoft.com/office/drawing/2014/main" id="{84B153C0-993B-49DE-8CC8-0CAB42B54D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611" y="6261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417</TotalTime>
  <Words>1239</Words>
  <Application>Microsoft Office PowerPoint</Application>
  <PresentationFormat>Panorámica</PresentationFormat>
  <Paragraphs>131</Paragraphs>
  <Slides>27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Ion</vt:lpstr>
      <vt:lpstr>Nutrientes en los Alimentos</vt:lpstr>
      <vt:lpstr>Presentación de PowerPoint</vt:lpstr>
      <vt:lpstr>Nutrientes</vt:lpstr>
      <vt:lpstr>Macronutrientes</vt:lpstr>
      <vt:lpstr>Hidratos de Carbono o Carbohidratos </vt:lpstr>
      <vt:lpstr>Carbohidratos simples</vt:lpstr>
      <vt:lpstr>Carbohidratos Complejos</vt:lpstr>
      <vt:lpstr>Proteínas </vt:lpstr>
      <vt:lpstr>Lípidos o Grasas </vt:lpstr>
      <vt:lpstr>Grasas saturadas</vt:lpstr>
      <vt:lpstr>Grasas Insaturadas</vt:lpstr>
      <vt:lpstr>Micronutrientes</vt:lpstr>
      <vt:lpstr>Vitaminas </vt:lpstr>
      <vt:lpstr>Vitaminas Liposolubles</vt:lpstr>
      <vt:lpstr>Vitaminas Liposolubles</vt:lpstr>
      <vt:lpstr>Vitaminas Hidrosolubles</vt:lpstr>
      <vt:lpstr>Minerales </vt:lpstr>
      <vt:lpstr>Sodio </vt:lpstr>
      <vt:lpstr>Cloro </vt:lpstr>
      <vt:lpstr>Potasio </vt:lpstr>
      <vt:lpstr>Calcio </vt:lpstr>
      <vt:lpstr>Fósforo </vt:lpstr>
      <vt:lpstr>Hierro </vt:lpstr>
      <vt:lpstr>Zinc </vt:lpstr>
      <vt:lpstr>Yodo </vt:lpstr>
      <vt:lpstr>Presentación de PowerPoint</vt:lpstr>
      <vt:lpstr>Nutrientes en los Alimentos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 Descifrando los Alimentos</dc:title>
  <dc:creator>Javi Ros</dc:creator>
  <cp:lastModifiedBy>sebastian.lagos.14</cp:lastModifiedBy>
  <cp:revision>21</cp:revision>
  <dcterms:created xsi:type="dcterms:W3CDTF">2019-07-06T02:58:42Z</dcterms:created>
  <dcterms:modified xsi:type="dcterms:W3CDTF">2019-07-08T02:18:58Z</dcterms:modified>
</cp:coreProperties>
</file>